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1" r:id="rId4"/>
    <p:sldId id="285" r:id="rId5"/>
    <p:sldId id="286" r:id="rId6"/>
    <p:sldId id="259" r:id="rId7"/>
    <p:sldId id="282" r:id="rId8"/>
    <p:sldId id="278" r:id="rId9"/>
    <p:sldId id="287" r:id="rId10"/>
    <p:sldId id="260" r:id="rId11"/>
    <p:sldId id="264" r:id="rId12"/>
    <p:sldId id="290" r:id="rId13"/>
    <p:sldId id="283" r:id="rId14"/>
    <p:sldId id="288" r:id="rId15"/>
    <p:sldId id="284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DE597B-026C-4C46-933D-6B96CCB1E725}" v="2" dt="2020-04-09T18:38:43.59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0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89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38a678478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38a678478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38a67847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38a67847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42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7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97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855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249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4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9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26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01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4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47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784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5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User-space and </a:t>
            </a:r>
            <a:r>
              <a:rPr lang="en-US"/>
              <a:t>Kernel Thread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Thursday, April 9,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F75CC7D-8019-4FA1-9F42-755E0B340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222" y="1456358"/>
            <a:ext cx="6502400" cy="4876800"/>
          </a:xfrm>
          <a:prstGeom prst="rect">
            <a:avLst/>
          </a:prstGeom>
        </p:spPr>
      </p:pic>
      <p:sp>
        <p:nvSpPr>
          <p:cNvPr id="119" name="Google Shape;11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System Call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120" name="Google Shape;120;p31"/>
          <p:cNvSpPr txBox="1">
            <a:spLocks noGrp="1"/>
          </p:cNvSpPr>
          <p:nvPr>
            <p:ph idx="1"/>
          </p:nvPr>
        </p:nvSpPr>
        <p:spPr>
          <a:xfrm>
            <a:off x="838200" y="1437308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How we r</a:t>
            </a:r>
            <a:r>
              <a:rPr lang="en" dirty="0"/>
              <a:t>equest a service from the OS kernel</a:t>
            </a:r>
          </a:p>
          <a:p>
            <a:pPr marL="0" indent="0">
              <a:buNone/>
            </a:pPr>
            <a:r>
              <a:rPr lang="en" dirty="0"/>
              <a:t>The API of the OS</a:t>
            </a:r>
            <a:endParaRPr dirty="0"/>
          </a:p>
          <a:p>
            <a:pPr indent="-381000">
              <a:buSzPts val="2400"/>
            </a:pPr>
            <a:r>
              <a:rPr lang="en" sz="2400" b="1" dirty="0">
                <a:solidFill>
                  <a:srgbClr val="DCB439"/>
                </a:solidFill>
              </a:rPr>
              <a:t>File manipulation</a:t>
            </a:r>
            <a:r>
              <a:rPr lang="en" sz="2400" b="1" dirty="0"/>
              <a:t> </a:t>
            </a:r>
            <a:endParaRPr sz="2400" b="1" dirty="0"/>
          </a:p>
          <a:p>
            <a:pPr lvl="1" indent="-342900">
              <a:buSzPts val="1800"/>
            </a:pPr>
            <a:r>
              <a:rPr lang="en" sz="1800" dirty="0"/>
              <a:t>Open/Close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Read/Write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Stat</a:t>
            </a:r>
            <a:br>
              <a:rPr lang="en" sz="1800" dirty="0"/>
            </a:br>
            <a:endParaRPr sz="12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DCB439"/>
                </a:solidFill>
              </a:rPr>
              <a:t>Process Control</a:t>
            </a:r>
            <a:r>
              <a:rPr lang="en" sz="2400" b="1" dirty="0"/>
              <a:t> </a:t>
            </a:r>
            <a:endParaRPr sz="2400" b="1" dirty="0"/>
          </a:p>
          <a:p>
            <a:pPr lvl="1" indent="-342900">
              <a:buSzPts val="1800"/>
            </a:pPr>
            <a:r>
              <a:rPr lang="en" sz="1800" dirty="0"/>
              <a:t>Fork/Exec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Wait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Signal</a:t>
            </a:r>
            <a:br>
              <a:rPr lang="en" dirty="0"/>
            </a:br>
            <a:endParaRPr sz="12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DCB439"/>
                </a:solidFill>
              </a:rPr>
              <a:t>Communication</a:t>
            </a:r>
            <a:r>
              <a:rPr lang="en" sz="2400" b="1" dirty="0"/>
              <a:t> </a:t>
            </a:r>
            <a:endParaRPr sz="2400" b="1" dirty="0"/>
          </a:p>
          <a:p>
            <a:pPr lvl="1" indent="-342900">
              <a:buSzPts val="1800"/>
            </a:pPr>
            <a:r>
              <a:rPr lang="en" sz="1800" dirty="0"/>
              <a:t>Socket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Listen/Bind</a:t>
            </a:r>
            <a:endParaRPr sz="1800" dirty="0"/>
          </a:p>
          <a:p>
            <a:pPr lvl="1" indent="-342900">
              <a:buSzPts val="1800"/>
            </a:pPr>
            <a:r>
              <a:rPr lang="en" sz="1800" dirty="0"/>
              <a:t>Connect</a:t>
            </a:r>
            <a:endParaRPr sz="18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br>
              <a:rPr lang="en" dirty="0"/>
            </a:br>
            <a:endParaRPr dirty="0"/>
          </a:p>
        </p:txBody>
      </p:sp>
      <p:sp>
        <p:nvSpPr>
          <p:cNvPr id="122" name="Google Shape;122;p31"/>
          <p:cNvSpPr txBox="1"/>
          <p:nvPr/>
        </p:nvSpPr>
        <p:spPr>
          <a:xfrm>
            <a:off x="6000750" y="58525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/usr/include/sys/syscall.h</a:t>
            </a:r>
            <a:endParaRPr b="1">
              <a:solidFill>
                <a:srgbClr val="5F170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Traps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150" name="Google Shape;150;p35"/>
          <p:cNvSpPr txBox="1">
            <a:spLocks noGrp="1"/>
          </p:cNvSpPr>
          <p:nvPr>
            <p:ph idx="1"/>
          </p:nvPr>
        </p:nvSpPr>
        <p:spPr>
          <a:xfrm>
            <a:off x="838200" y="1593850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-US" sz="2400" dirty="0"/>
              <a:t>System calls require kernel-level permissions - we can’t call the kernel is a normal way.  We use a trap (very similar to an interrupt) to invoke preregistered kernel handlers.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</p:txBody>
      </p:sp>
      <p:sp>
        <p:nvSpPr>
          <p:cNvPr id="151" name="Google Shape;151;p35"/>
          <p:cNvSpPr/>
          <p:nvPr/>
        </p:nvSpPr>
        <p:spPr>
          <a:xfrm>
            <a:off x="1857138" y="3754525"/>
            <a:ext cx="1878300" cy="8505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(1) Application makes a system call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52" name="Google Shape;152;p35"/>
          <p:cNvSpPr/>
          <p:nvPr/>
        </p:nvSpPr>
        <p:spPr>
          <a:xfrm>
            <a:off x="4719138" y="3754525"/>
            <a:ext cx="1878300" cy="8505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DCB439"/>
                </a:solidFill>
              </a:rPr>
              <a:t>(2) Control passes to handler</a:t>
            </a:r>
            <a:endParaRPr b="1" dirty="0">
              <a:solidFill>
                <a:srgbClr val="DCB439"/>
              </a:solidFill>
            </a:endParaRPr>
          </a:p>
        </p:txBody>
      </p:sp>
      <p:sp>
        <p:nvSpPr>
          <p:cNvPr id="153" name="Google Shape;153;p35"/>
          <p:cNvSpPr/>
          <p:nvPr/>
        </p:nvSpPr>
        <p:spPr>
          <a:xfrm>
            <a:off x="6208613" y="4788538"/>
            <a:ext cx="1878300" cy="8505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(3) Trap handler runs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54" name="Google Shape;154;p35"/>
          <p:cNvSpPr/>
          <p:nvPr/>
        </p:nvSpPr>
        <p:spPr>
          <a:xfrm>
            <a:off x="4719137" y="5822550"/>
            <a:ext cx="2152179" cy="8505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5F1709"/>
                </a:solidFill>
              </a:rPr>
              <a:t>(4) Handler returns to instruction following syscall</a:t>
            </a:r>
            <a:endParaRPr b="1" dirty="0">
              <a:solidFill>
                <a:srgbClr val="5F1709"/>
              </a:solidFill>
            </a:endParaRPr>
          </a:p>
        </p:txBody>
      </p:sp>
      <p:cxnSp>
        <p:nvCxnSpPr>
          <p:cNvPr id="155" name="Google Shape;155;p35"/>
          <p:cNvCxnSpPr>
            <a:stCxn id="151" idx="3"/>
            <a:endCxn id="152" idx="1"/>
          </p:cNvCxnSpPr>
          <p:nvPr/>
        </p:nvCxnSpPr>
        <p:spPr>
          <a:xfrm>
            <a:off x="3735438" y="4179775"/>
            <a:ext cx="9837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56;p35"/>
          <p:cNvCxnSpPr>
            <a:stCxn id="152" idx="3"/>
            <a:endCxn id="153" idx="0"/>
          </p:cNvCxnSpPr>
          <p:nvPr/>
        </p:nvCxnSpPr>
        <p:spPr>
          <a:xfrm>
            <a:off x="6597438" y="4179775"/>
            <a:ext cx="550200" cy="60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" name="Google Shape;157;p35"/>
          <p:cNvCxnSpPr>
            <a:cxnSpLocks/>
            <a:stCxn id="153" idx="2"/>
            <a:endCxn id="154" idx="3"/>
          </p:cNvCxnSpPr>
          <p:nvPr/>
        </p:nvCxnSpPr>
        <p:spPr>
          <a:xfrm flipH="1">
            <a:off x="6871316" y="5639038"/>
            <a:ext cx="276447" cy="608762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158;p35"/>
          <p:cNvCxnSpPr>
            <a:cxnSpLocks/>
            <a:stCxn id="154" idx="1"/>
            <a:endCxn id="151" idx="2"/>
          </p:cNvCxnSpPr>
          <p:nvPr/>
        </p:nvCxnSpPr>
        <p:spPr>
          <a:xfrm flipH="1" flipV="1">
            <a:off x="2796288" y="4605025"/>
            <a:ext cx="1922849" cy="164277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59;p35"/>
          <p:cNvSpPr/>
          <p:nvPr/>
        </p:nvSpPr>
        <p:spPr>
          <a:xfrm>
            <a:off x="4027975" y="3366975"/>
            <a:ext cx="283500" cy="33060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0" name="Google Shape;160;p35"/>
          <p:cNvSpPr txBox="1"/>
          <p:nvPr/>
        </p:nvSpPr>
        <p:spPr>
          <a:xfrm>
            <a:off x="1857150" y="3311500"/>
            <a:ext cx="1878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465510"/>
                </a:solidFill>
              </a:rPr>
              <a:t>User Mode</a:t>
            </a:r>
            <a:endParaRPr b="1" i="1">
              <a:solidFill>
                <a:srgbClr val="465510"/>
              </a:solidFill>
            </a:endParaRPr>
          </a:p>
        </p:txBody>
      </p:sp>
      <p:sp>
        <p:nvSpPr>
          <p:cNvPr id="161" name="Google Shape;161;p35"/>
          <p:cNvSpPr txBox="1"/>
          <p:nvPr/>
        </p:nvSpPr>
        <p:spPr>
          <a:xfrm>
            <a:off x="5855250" y="3311500"/>
            <a:ext cx="1878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5F1709"/>
                </a:solidFill>
              </a:rPr>
              <a:t>Kernel Mode</a:t>
            </a:r>
            <a:endParaRPr b="1" i="1">
              <a:solidFill>
                <a:srgbClr val="5F1709"/>
              </a:solidFill>
            </a:endParaRPr>
          </a:p>
        </p:txBody>
      </p:sp>
      <p:sp>
        <p:nvSpPr>
          <p:cNvPr id="162" name="Google Shape;162;p35"/>
          <p:cNvSpPr txBox="1"/>
          <p:nvPr/>
        </p:nvSpPr>
        <p:spPr>
          <a:xfrm>
            <a:off x="8257950" y="3794475"/>
            <a:ext cx="2277000" cy="24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The</a:t>
            </a:r>
            <a:r>
              <a:rPr lang="en" b="1"/>
              <a:t> </a:t>
            </a:r>
            <a:r>
              <a:rPr lang="en" b="1">
                <a:solidFill>
                  <a:srgbClr val="DCB439"/>
                </a:solidFill>
              </a:rPr>
              <a:t>trap table</a:t>
            </a:r>
            <a:r>
              <a:rPr lang="en" b="1"/>
              <a:t> </a:t>
            </a:r>
            <a:r>
              <a:rPr lang="en"/>
              <a:t>is loaded at boot by the kernel, which registers which functions to execute based on the </a:t>
            </a:r>
            <a:r>
              <a:rPr lang="en" b="1">
                <a:solidFill>
                  <a:srgbClr val="002B5B"/>
                </a:solidFill>
              </a:rPr>
              <a:t>system call</a:t>
            </a:r>
            <a:r>
              <a:rPr lang="en"/>
              <a:t> number.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25FC8-EA9C-4846-AB30-F883F481D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kernel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CCDE5-193B-E944-BAA4-975490F66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stuck with whatever scheduling and rules the kernel chooses to provide</a:t>
            </a:r>
          </a:p>
          <a:p>
            <a:r>
              <a:rPr lang="en-US" dirty="0"/>
              <a:t>Significant overhead and increase in kernel complexity</a:t>
            </a:r>
          </a:p>
          <a:p>
            <a:r>
              <a:rPr lang="en-US" dirty="0"/>
              <a:t>Thread operations are hundreds of times slower compared to user-level threads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747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D4065-2DDC-7B47-88E1-7E2EA107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One-to-One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E83E2-3544-F04F-8E34-5D1EB972F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number of threads available</a:t>
            </a:r>
          </a:p>
          <a:p>
            <a:r>
              <a:rPr lang="en-US" dirty="0"/>
              <a:t>Examples:</a:t>
            </a:r>
          </a:p>
          <a:p>
            <a:pPr marL="457200" lvl="1" indent="0">
              <a:lnSpc>
                <a:spcPct val="100000"/>
              </a:lnSpc>
              <a:buSzPct val="25000"/>
              <a:buNone/>
            </a:pPr>
            <a:r>
              <a:rPr lang="en-US" dirty="0">
                <a:solidFill>
                  <a:srgbClr val="000000"/>
                </a:solidFill>
                <a:ea typeface="ＭＳ Ｐゴシック"/>
              </a:rPr>
              <a:t>Windows NT/XP/2000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pPr marL="457200" lvl="1" indent="0">
              <a:lnSpc>
                <a:spcPct val="100000"/>
              </a:lnSpc>
              <a:buSzPct val="25000"/>
              <a:buNone/>
            </a:pPr>
            <a:r>
              <a:rPr lang="en-US" dirty="0">
                <a:solidFill>
                  <a:srgbClr val="000000"/>
                </a:solidFill>
                <a:ea typeface="ＭＳ Ｐゴシック"/>
              </a:rPr>
              <a:t>Linux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pPr marL="457200" lvl="1" indent="0">
              <a:lnSpc>
                <a:spcPct val="100000"/>
              </a:lnSpc>
              <a:buSzPct val="25000"/>
              <a:buNone/>
            </a:pPr>
            <a:r>
              <a:rPr lang="en-US" dirty="0">
                <a:solidFill>
                  <a:srgbClr val="000000"/>
                </a:solidFill>
                <a:ea typeface="ＭＳ Ｐゴシック"/>
              </a:rPr>
              <a:t>Solaris 9 and later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0C5611-6E4E-7643-809A-DD20CBDAB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660" y="2338796"/>
            <a:ext cx="3746643" cy="391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207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37C7-E964-9E41-943F-EDBB9B64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approaches?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8DDBD-E8A0-5144-9E36-E7C3E5CEE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we get some of the cheapness and control of user-level threads with some of the power of kernel-level threads?</a:t>
            </a:r>
          </a:p>
          <a:p>
            <a:r>
              <a:rPr lang="en-US" dirty="0"/>
              <a:t>Yes!  It’s complicated though.</a:t>
            </a:r>
          </a:p>
          <a:p>
            <a:r>
              <a:rPr lang="en-US" dirty="0"/>
              <a:t>Hybrid approaches tend to be used in systems that need performant massive parallelism (100s of threads).</a:t>
            </a:r>
          </a:p>
          <a:p>
            <a:endParaRPr lang="en-US" dirty="0"/>
          </a:p>
          <a:p>
            <a:r>
              <a:rPr lang="en-US" dirty="0"/>
              <a:t>You’ll build one of these in the Hybrid threads lab</a:t>
            </a:r>
          </a:p>
        </p:txBody>
      </p:sp>
    </p:spTree>
    <p:extLst>
      <p:ext uri="{BB962C8B-B14F-4D97-AF65-F5344CB8AC3E}">
        <p14:creationId xmlns:p14="http://schemas.microsoft.com/office/powerpoint/2010/main" val="571236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45397-78C0-9B40-9C6E-6EB2979DF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Many-to-Many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1C2BA-E3DE-CC4F-BFCC-F6E00C764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0982" cy="48958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000000"/>
                </a:solidFill>
              </a:rPr>
              <a:t>Allows many user level threads to be mapped to many kernel threads</a:t>
            </a:r>
            <a:endParaRPr lang="en-US" dirty="0">
              <a:solidFill>
                <a:srgbClr val="000000"/>
              </a:solidFill>
              <a:cs typeface="Arial"/>
            </a:endParaRPr>
          </a:p>
          <a:p>
            <a:r>
              <a:rPr lang="en-US" dirty="0">
                <a:solidFill>
                  <a:srgbClr val="000000"/>
                </a:solidFill>
              </a:rPr>
              <a:t>Allows the operating system to create a sufficient number of kernel threads</a:t>
            </a:r>
          </a:p>
          <a:p>
            <a:r>
              <a:rPr lang="en-US" dirty="0">
                <a:solidFill>
                  <a:srgbClr val="000000"/>
                </a:solidFill>
              </a:rPr>
              <a:t>Examples: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Solaris prior to version 9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Windows NT/2000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  <a:cs typeface="Calibri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C95F35-D0F0-9842-81CF-61C4F67B3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168" y="2095998"/>
            <a:ext cx="3455664" cy="390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34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624CB-CA39-A047-AFEC-D29B77AD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DE202-EB32-0E4D-8243-EA7B4451A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user threads and its limitation.</a:t>
            </a:r>
          </a:p>
          <a:p>
            <a:r>
              <a:rPr lang="en-US" dirty="0"/>
              <a:t>How kernel threads can help solve the problems?</a:t>
            </a:r>
          </a:p>
          <a:p>
            <a:pPr lvl="1"/>
            <a:r>
              <a:rPr lang="en-US" dirty="0"/>
              <a:t>How kernel thread works?</a:t>
            </a:r>
          </a:p>
          <a:p>
            <a:r>
              <a:rPr lang="en-US" dirty="0"/>
              <a:t>The implementation approaches of user/kernel threads.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Useful resource:</a:t>
            </a:r>
          </a:p>
          <a:p>
            <a:pPr lvl="1"/>
            <a:r>
              <a:rPr lang="en-US" dirty="0"/>
              <a:t> http://www.it.uu.se/education/course/homepage/os/vt18/module-4/implementing-threads/</a:t>
            </a:r>
          </a:p>
          <a:p>
            <a:pPr lvl="1"/>
            <a:r>
              <a:rPr lang="en-US" dirty="0"/>
              <a:t>http://pages.cs.wisc.edu/~remzi/OSTEP/cpu-mechanisms.pdf</a:t>
            </a:r>
          </a:p>
        </p:txBody>
      </p:sp>
    </p:spTree>
    <p:extLst>
      <p:ext uri="{BB962C8B-B14F-4D97-AF65-F5344CB8AC3E}">
        <p14:creationId xmlns:p14="http://schemas.microsoft.com/office/powerpoint/2010/main" val="227190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AEE5-9B7A-7D40-B016-5A7E64866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cs typeface="Arial"/>
              </a:rPr>
              <a:t>Thread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CFF97-B338-CA49-9478-6FD8EEB56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000000"/>
                </a:solidFill>
                <a:cs typeface="Arial"/>
              </a:rPr>
              <a:t>A subtask of a process</a:t>
            </a:r>
          </a:p>
          <a:p>
            <a:r>
              <a:rPr lang="en-US" dirty="0">
                <a:solidFill>
                  <a:srgbClr val="000000"/>
                </a:solidFill>
                <a:cs typeface="Arial"/>
              </a:rPr>
              <a:t>Comprises </a:t>
            </a:r>
            <a:endParaRPr lang="en-US" dirty="0">
              <a:cs typeface="Arial"/>
            </a:endParaRP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A thread ID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A program counter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A register set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A stack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000000"/>
                </a:solidFill>
                <a:cs typeface="Arial"/>
              </a:rPr>
              <a:t>Shares with other threads of the same process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Code section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Data section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>
                <a:solidFill>
                  <a:srgbClr val="000000"/>
                </a:solidFill>
                <a:cs typeface="Arial"/>
              </a:rPr>
              <a:t>Other OS resources (open files, signals, </a:t>
            </a:r>
            <a:r>
              <a:rPr lang="en-US" sz="2800" dirty="0" err="1">
                <a:solidFill>
                  <a:srgbClr val="000000"/>
                </a:solidFill>
                <a:cs typeface="Arial"/>
              </a:rPr>
              <a:t>etc</a:t>
            </a:r>
            <a:r>
              <a:rPr lang="en-US" sz="2800" dirty="0">
                <a:solidFill>
                  <a:srgbClr val="000000"/>
                </a:solidFill>
                <a:cs typeface="Arial"/>
              </a:rPr>
              <a:t>)</a:t>
            </a:r>
          </a:p>
          <a:p>
            <a:pPr>
              <a:lnSpc>
                <a:spcPct val="100000"/>
              </a:lnSpc>
            </a:pPr>
            <a:endParaRPr lang="en-US" dirty="0">
              <a:cs typeface="Arial"/>
            </a:endParaRPr>
          </a:p>
        </p:txBody>
      </p:sp>
      <p:pic>
        <p:nvPicPr>
          <p:cNvPr id="1026" name="Picture 2" descr="http://www.it.uu.se/education/course/homepage/os/vt18/images/module-4/process-with-three-threads.png">
            <a:extLst>
              <a:ext uri="{FF2B5EF4-FFF2-40B4-BE49-F238E27FC236}">
                <a16:creationId xmlns:a16="http://schemas.microsoft.com/office/drawing/2014/main" id="{4EAC4325-C593-4185-A031-DAF3DDF9F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448" y="544682"/>
            <a:ext cx="6219825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285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9FD6-CDEE-0A46-80CD-322BAEC6A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User-space thread review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F3A6E4-69F1-CF46-9B6E-10D95BE83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2662" y="1988639"/>
            <a:ext cx="5640227" cy="39445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D37DAF-7179-4100-B17B-B00BF85368F7}"/>
              </a:ext>
            </a:extLst>
          </p:cNvPr>
          <p:cNvSpPr txBox="1"/>
          <p:nvPr/>
        </p:nvSpPr>
        <p:spPr>
          <a:xfrm>
            <a:off x="9055223" y="3204839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Lab1</a:t>
            </a:r>
          </a:p>
        </p:txBody>
      </p:sp>
    </p:spTree>
    <p:extLst>
      <p:ext uri="{BB962C8B-B14F-4D97-AF65-F5344CB8AC3E}">
        <p14:creationId xmlns:p14="http://schemas.microsoft.com/office/powerpoint/2010/main" val="317200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6ABB-9BF1-5B4C-AB99-909C77443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User-space thread review (cont.)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AD3DFA-0489-A44D-A954-76638B151A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9791" y="2009595"/>
            <a:ext cx="5491152" cy="38055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76A229E-CF21-4F73-B1CD-28CCB07F27CF}"/>
              </a:ext>
            </a:extLst>
          </p:cNvPr>
          <p:cNvSpPr/>
          <p:nvPr/>
        </p:nvSpPr>
        <p:spPr>
          <a:xfrm>
            <a:off x="9002642" y="3501787"/>
            <a:ext cx="10759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Lab2</a:t>
            </a:r>
          </a:p>
        </p:txBody>
      </p:sp>
    </p:spTree>
    <p:extLst>
      <p:ext uri="{BB962C8B-B14F-4D97-AF65-F5344CB8AC3E}">
        <p14:creationId xmlns:p14="http://schemas.microsoft.com/office/powerpoint/2010/main" val="264992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CF83B-8B43-474F-8207-A6D6E15C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user-space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7465C-65AA-3044-967A-63A4BE2CE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can't run simultaneously on multiple CPUs if my system has multiple CPUs</a:t>
            </a:r>
            <a:endParaRPr lang="en-US" dirty="0">
              <a:cs typeface="Calibri"/>
            </a:endParaRPr>
          </a:p>
          <a:p>
            <a:r>
              <a:rPr lang="en-US" dirty="0"/>
              <a:t>If one user space thread does something that causes a wait (e.g. requests something from memory, disk, the network) the OS will de-schedule all the user space threads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Without some explicit OS help, they have to manually yield – they can't be preempted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043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28D1-6555-0742-97C4-816143968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Many-to-One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DE92D-9B32-534E-A5C5-22EE92337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buSzPct val="100000"/>
            </a:pPr>
            <a:r>
              <a:rPr lang="en-US" sz="2400" dirty="0">
                <a:solidFill>
                  <a:srgbClr val="000000"/>
                </a:solidFill>
              </a:rPr>
              <a:t>Requires no kernel support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sz="2400" dirty="0">
                <a:solidFill>
                  <a:srgbClr val="000000"/>
                </a:solidFill>
              </a:rPr>
              <a:t>Cheap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sz="2400" dirty="0">
                <a:solidFill>
                  <a:srgbClr val="000000"/>
                </a:solidFill>
              </a:rPr>
              <a:t>Gives user programs total control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sz="2400" dirty="0">
                <a:solidFill>
                  <a:srgbClr val="000000"/>
                </a:solidFill>
              </a:rPr>
              <a:t>No multiprocessor parallelism</a:t>
            </a:r>
          </a:p>
          <a:p>
            <a:pPr>
              <a:lnSpc>
                <a:spcPct val="100000"/>
              </a:lnSpc>
              <a:buSzPct val="100000"/>
            </a:pPr>
            <a:r>
              <a:rPr lang="en-US" sz="2400" dirty="0">
                <a:solidFill>
                  <a:srgbClr val="000000"/>
                </a:solidFill>
              </a:rPr>
              <a:t>Examples:</a:t>
            </a:r>
          </a:p>
          <a:p>
            <a:pPr lvl="1">
              <a:buSzPct val="100000"/>
            </a:pPr>
            <a:r>
              <a:rPr lang="en-US" dirty="0">
                <a:solidFill>
                  <a:srgbClr val="000000"/>
                </a:solidFill>
                <a:ea typeface="ＭＳ Ｐゴシック"/>
                <a:cs typeface="Arial"/>
              </a:rPr>
              <a:t>Your user-space thread library</a:t>
            </a:r>
          </a:p>
          <a:p>
            <a:pPr lvl="1">
              <a:lnSpc>
                <a:spcPct val="100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ea typeface="ＭＳ Ｐゴシック"/>
              </a:rPr>
              <a:t>Solaris Green Threads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pPr lvl="1">
              <a:lnSpc>
                <a:spcPct val="100000"/>
              </a:lnSpc>
              <a:buSzPct val="100000"/>
            </a:pPr>
            <a:r>
              <a:rPr lang="en-US" dirty="0">
                <a:solidFill>
                  <a:srgbClr val="000000"/>
                </a:solidFill>
                <a:ea typeface="ＭＳ Ｐゴシック"/>
              </a:rPr>
              <a:t>GNU Portable Threads</a:t>
            </a:r>
            <a:endParaRPr lang="en-US" dirty="0">
              <a:solidFill>
                <a:srgbClr val="000000"/>
              </a:solidFill>
              <a:cs typeface="Calibri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4B6B1F-C655-7940-9E98-4AD9B9BA6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45159"/>
            <a:ext cx="3856134" cy="432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78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FD3A-AFA0-4961-9D76-4CA40F29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9469582" cy="1639165"/>
          </a:xfrm>
        </p:spPr>
        <p:txBody>
          <a:bodyPr>
            <a:normAutofit/>
          </a:bodyPr>
          <a:lstStyle/>
          <a:p>
            <a:r>
              <a:rPr lang="en-US" dirty="0">
                <a:cs typeface="Arial"/>
              </a:rPr>
              <a:t>What if the scheduler scheduled individual threads rather than processes?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A9472-C51C-4686-A23C-5774C9EA6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6655"/>
            <a:ext cx="10515600" cy="4624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>
                <a:cs typeface="Arial"/>
              </a:rPr>
              <a:t>Multithreading</a:t>
            </a:r>
            <a:endParaRPr lang="en-US" dirty="0">
              <a:cs typeface="Arial"/>
            </a:endParaRPr>
          </a:p>
          <a:p>
            <a:pPr lvl="1"/>
            <a:r>
              <a:rPr lang="en-US" dirty="0">
                <a:cs typeface="Arial"/>
              </a:rPr>
              <a:t>The OS knows about each thread, and can schedule them independently on different CPUs</a:t>
            </a:r>
            <a:endParaRPr lang="en-US" i="1" dirty="0">
              <a:cs typeface="Arial"/>
            </a:endParaRPr>
          </a:p>
          <a:p>
            <a:endParaRPr lang="en-US" dirty="0">
              <a:cs typeface="Arial"/>
            </a:endParaRPr>
          </a:p>
          <a:p>
            <a:r>
              <a:rPr lang="en-US" i="1" dirty="0">
                <a:cs typeface="Arial"/>
              </a:rPr>
              <a:t>Waiting</a:t>
            </a:r>
            <a:endParaRPr lang="en-US" dirty="0">
              <a:cs typeface="Arial"/>
            </a:endParaRPr>
          </a:p>
          <a:p>
            <a:pPr lvl="1"/>
            <a:r>
              <a:rPr lang="en-US" dirty="0">
                <a:cs typeface="Arial"/>
              </a:rPr>
              <a:t>The OS knows about each thread, and can have one wait while others complete for the CPU </a:t>
            </a:r>
          </a:p>
          <a:p>
            <a:endParaRPr lang="en-US" dirty="0">
              <a:cs typeface="Arial"/>
            </a:endParaRPr>
          </a:p>
          <a:p>
            <a:r>
              <a:rPr lang="en-US" i="1" dirty="0">
                <a:cs typeface="Arial"/>
              </a:rPr>
              <a:t>Preemption</a:t>
            </a:r>
          </a:p>
          <a:p>
            <a:pPr lvl="1"/>
            <a:r>
              <a:rPr lang="en-US" dirty="0">
                <a:cs typeface="Arial"/>
              </a:rPr>
              <a:t>Individuals threads can be preempted like individual processes </a:t>
            </a:r>
            <a:endParaRPr lang="en-US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324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A8195-9DB9-D845-870C-D6F60BC8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Thread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A8B19-FBDD-1346-BD0A-4509D36B8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Kernel level threads are supported and managed directly by the operating system.</a:t>
            </a:r>
          </a:p>
          <a:p>
            <a:pPr lvl="1"/>
            <a:r>
              <a:rPr lang="en-US" dirty="0"/>
              <a:t>The kernel </a:t>
            </a:r>
            <a:r>
              <a:rPr lang="en-US" dirty="0">
                <a:solidFill>
                  <a:schemeClr val="accent2"/>
                </a:solidFill>
              </a:rPr>
              <a:t>knows</a:t>
            </a:r>
            <a:r>
              <a:rPr lang="en-US" dirty="0"/>
              <a:t> about and </a:t>
            </a:r>
            <a:r>
              <a:rPr lang="en-US" dirty="0">
                <a:solidFill>
                  <a:schemeClr val="accent2"/>
                </a:solidFill>
              </a:rPr>
              <a:t>manages</a:t>
            </a:r>
            <a:r>
              <a:rPr lang="en-US" dirty="0"/>
              <a:t> all kernel threads.</a:t>
            </a:r>
          </a:p>
          <a:p>
            <a:pPr lvl="1"/>
            <a:r>
              <a:rPr lang="en-US" dirty="0"/>
              <a:t>OS has to maintain the </a:t>
            </a:r>
            <a:r>
              <a:rPr lang="en-US" dirty="0">
                <a:solidFill>
                  <a:schemeClr val="accent2"/>
                </a:solidFill>
              </a:rPr>
              <a:t>context</a:t>
            </a:r>
            <a:r>
              <a:rPr lang="en-US" dirty="0"/>
              <a:t> of each kernel thread.</a:t>
            </a:r>
          </a:p>
          <a:p>
            <a:pPr lvl="1"/>
            <a:r>
              <a:rPr lang="en-US" dirty="0"/>
              <a:t>Provide </a:t>
            </a:r>
            <a:r>
              <a:rPr lang="en-US" dirty="0">
                <a:solidFill>
                  <a:srgbClr val="FF0000"/>
                </a:solidFill>
              </a:rPr>
              <a:t>system calls</a:t>
            </a:r>
            <a:r>
              <a:rPr lang="en-US" dirty="0"/>
              <a:t> to create and manage kernel threads from user space.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309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se_themed" id="{974E9FA3-6890-AF45-9A34-E5F284D2E92C}" vid="{20B007DF-B7A4-1A47-878F-F510C21538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1195</TotalTime>
  <Words>630</Words>
  <Application>Microsoft Office PowerPoint</Application>
  <PresentationFormat>Widescreen</PresentationFormat>
  <Paragraphs>107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Consolas</vt:lpstr>
      <vt:lpstr>Calibri Light</vt:lpstr>
      <vt:lpstr>Wingdings</vt:lpstr>
      <vt:lpstr>Arial</vt:lpstr>
      <vt:lpstr>Office Theme</vt:lpstr>
      <vt:lpstr>CSSE 332 User-space and Kernel Thread</vt:lpstr>
      <vt:lpstr>Agenda</vt:lpstr>
      <vt:lpstr>Thread overview</vt:lpstr>
      <vt:lpstr>User-space thread review</vt:lpstr>
      <vt:lpstr>User-space thread review (cont.)</vt:lpstr>
      <vt:lpstr>Limitations of user-space threads</vt:lpstr>
      <vt:lpstr>Many-to-One</vt:lpstr>
      <vt:lpstr>What if the scheduler scheduled individual threads rather than processes?</vt:lpstr>
      <vt:lpstr>Kernel Thread</vt:lpstr>
      <vt:lpstr>System Call</vt:lpstr>
      <vt:lpstr>Traps</vt:lpstr>
      <vt:lpstr>Disadvantages of kernel threads</vt:lpstr>
      <vt:lpstr>One-to-One</vt:lpstr>
      <vt:lpstr>Hybrid approaches?</vt:lpstr>
      <vt:lpstr>Many-to-Many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20</cp:revision>
  <cp:lastPrinted>2018-08-28T17:03:11Z</cp:lastPrinted>
  <dcterms:created xsi:type="dcterms:W3CDTF">2018-07-09T21:38:51Z</dcterms:created>
  <dcterms:modified xsi:type="dcterms:W3CDTF">2020-04-09T19:27:09Z</dcterms:modified>
</cp:coreProperties>
</file>

<file path=docProps/thumbnail.jpeg>
</file>